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59"/>
  </p:handoutMasterIdLst>
  <p:sldIdLst>
    <p:sldId id="256" r:id="rId2"/>
    <p:sldId id="257" r:id="rId3"/>
    <p:sldId id="258" r:id="rId4"/>
    <p:sldId id="259" r:id="rId5"/>
    <p:sldId id="263" r:id="rId6"/>
    <p:sldId id="265" r:id="rId7"/>
    <p:sldId id="266" r:id="rId8"/>
    <p:sldId id="267" r:id="rId9"/>
    <p:sldId id="260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6" r:id="rId20"/>
    <p:sldId id="278" r:id="rId21"/>
    <p:sldId id="279" r:id="rId22"/>
    <p:sldId id="282" r:id="rId23"/>
    <p:sldId id="280" r:id="rId24"/>
    <p:sldId id="297" r:id="rId25"/>
    <p:sldId id="294" r:id="rId26"/>
    <p:sldId id="301" r:id="rId27"/>
    <p:sldId id="302" r:id="rId28"/>
    <p:sldId id="295" r:id="rId29"/>
    <p:sldId id="303" r:id="rId30"/>
    <p:sldId id="304" r:id="rId31"/>
    <p:sldId id="296" r:id="rId32"/>
    <p:sldId id="305" r:id="rId33"/>
    <p:sldId id="306" r:id="rId34"/>
    <p:sldId id="307" r:id="rId35"/>
    <p:sldId id="286" r:id="rId36"/>
    <p:sldId id="287" r:id="rId37"/>
    <p:sldId id="288" r:id="rId38"/>
    <p:sldId id="289" r:id="rId39"/>
    <p:sldId id="290" r:id="rId40"/>
    <p:sldId id="291" r:id="rId41"/>
    <p:sldId id="308" r:id="rId42"/>
    <p:sldId id="292" r:id="rId43"/>
    <p:sldId id="312" r:id="rId44"/>
    <p:sldId id="313" r:id="rId45"/>
    <p:sldId id="311" r:id="rId46"/>
    <p:sldId id="310" r:id="rId47"/>
    <p:sldId id="293" r:id="rId48"/>
    <p:sldId id="314" r:id="rId49"/>
    <p:sldId id="315" r:id="rId50"/>
    <p:sldId id="316" r:id="rId51"/>
    <p:sldId id="281" r:id="rId52"/>
    <p:sldId id="283" r:id="rId53"/>
    <p:sldId id="261" r:id="rId54"/>
    <p:sldId id="300" r:id="rId55"/>
    <p:sldId id="284" r:id="rId56"/>
    <p:sldId id="285" r:id="rId57"/>
    <p:sldId id="298" r:id="rId58"/>
  </p:sldIdLst>
  <p:sldSz cx="12192000" cy="6858000"/>
  <p:notesSz cx="6858000" cy="9144000"/>
  <p:embeddedFontLst>
    <p:embeddedFont>
      <p:font typeface="Cambria Math" panose="02040503050406030204" pitchFamily="18" charset="0"/>
      <p:regular r:id="rId60"/>
    </p:embeddedFont>
    <p:embeddedFont>
      <p:font typeface="맑은 고딕" panose="020B0503020000020004" pitchFamily="50" charset="-127"/>
      <p:regular r:id="rId61"/>
      <p:bold r:id="rId62"/>
    </p:embeddedFont>
    <p:embeddedFont>
      <p:font typeface="에스코어 드림 5 Medium" panose="020B0503030302020204" pitchFamily="34" charset="-127"/>
      <p:regular r:id="rId63"/>
    </p:embeddedFont>
    <p:embeddedFont>
      <p:font typeface="에스코어 드림 6 Bold" panose="020B0703030302020204" pitchFamily="34" charset="-127"/>
      <p:bold r:id="rId64"/>
    </p:embeddedFont>
    <p:embeddedFont>
      <p:font typeface="에스코어 드림 8 Heavy" panose="020B0903030302020204" pitchFamily="34" charset="-127"/>
      <p:bold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7FF5"/>
    <a:srgbClr val="E082FE"/>
    <a:srgbClr val="E594FE"/>
    <a:srgbClr val="DA66FE"/>
    <a:srgbClr val="B0CEEA"/>
    <a:srgbClr val="9FC4E5"/>
    <a:srgbClr val="5093D0"/>
    <a:srgbClr val="82B2DE"/>
    <a:srgbClr val="9EA1E8"/>
    <a:srgbClr val="DF7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77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0FE6D-4FFC-4A6B-AC2C-55AD8958E86A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53C86-5043-4BCA-A789-009327B86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977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 flip="none" rotWithShape="1">
          <a:gsLst>
            <a:gs pos="0">
              <a:srgbClr val="DA66FE"/>
            </a:gs>
            <a:gs pos="100000">
              <a:srgbClr val="5093D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8A1F-6389-477D-B867-AF8497CA356A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C63-0419-4713-99AE-9ED479CBF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367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8A1F-6389-477D-B867-AF8497CA356A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C63-0419-4713-99AE-9ED479CBF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61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8A1F-6389-477D-B867-AF8497CA356A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C63-0419-4713-99AE-9ED479CBF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98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8A1F-6389-477D-B867-AF8497CA356A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C63-0419-4713-99AE-9ED479CBF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59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8A1F-6389-477D-B867-AF8497CA356A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C63-0419-4713-99AE-9ED479CBF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60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8A1F-6389-477D-B867-AF8497CA356A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C63-0419-4713-99AE-9ED479CBF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540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8A1F-6389-477D-B867-AF8497CA356A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C63-0419-4713-99AE-9ED479CBF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859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330630"/>
            <a:ext cx="6878972" cy="702244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564" y="330630"/>
            <a:ext cx="10806404" cy="83852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8A1F-6389-477D-B867-AF8497CA356A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C63-0419-4713-99AE-9ED479CBF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40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8A1F-6389-477D-B867-AF8497CA356A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C63-0419-4713-99AE-9ED479CBF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429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8A1F-6389-477D-B867-AF8497CA356A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C63-0419-4713-99AE-9ED479CBF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53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8A1F-6389-477D-B867-AF8497CA356A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C63-0419-4713-99AE-9ED479CBF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667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BC84F3"/>
            </a:gs>
            <a:gs pos="0">
              <a:srgbClr val="DA66FE"/>
            </a:gs>
            <a:gs pos="100000">
              <a:srgbClr val="5093D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78A1F-6389-477D-B867-AF8497CA356A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92C63-0419-4713-99AE-9ED479CBF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4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에스코어 드림 6 Bold" panose="020B0703030302020204" pitchFamily="34" charset="-127"/>
          <a:ea typeface="에스코어 드림 6 Bold" panose="020B07030303020202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62889" y="1073020"/>
            <a:ext cx="11661652" cy="489857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334276" y="1778231"/>
            <a:ext cx="9587592" cy="2233931"/>
          </a:xfrm>
          <a:custGeom>
            <a:avLst/>
            <a:gdLst>
              <a:gd name="connsiteX0" fmla="*/ 7590578 w 7980356"/>
              <a:gd name="connsiteY0" fmla="*/ 1505784 h 1859441"/>
              <a:gd name="connsiteX1" fmla="*/ 7980356 w 7980356"/>
              <a:gd name="connsiteY1" fmla="*/ 1505784 h 1859441"/>
              <a:gd name="connsiteX2" fmla="*/ 7980356 w 7980356"/>
              <a:gd name="connsiteY2" fmla="*/ 1859441 h 1859441"/>
              <a:gd name="connsiteX3" fmla="*/ 7590578 w 7980356"/>
              <a:gd name="connsiteY3" fmla="*/ 1859441 h 1859441"/>
              <a:gd name="connsiteX4" fmla="*/ 0 w 7980356"/>
              <a:gd name="connsiteY4" fmla="*/ 1505784 h 1859441"/>
              <a:gd name="connsiteX5" fmla="*/ 389779 w 7980356"/>
              <a:gd name="connsiteY5" fmla="*/ 1505784 h 1859441"/>
              <a:gd name="connsiteX6" fmla="*/ 389779 w 7980356"/>
              <a:gd name="connsiteY6" fmla="*/ 1859441 h 1859441"/>
              <a:gd name="connsiteX7" fmla="*/ 0 w 7980356"/>
              <a:gd name="connsiteY7" fmla="*/ 1859441 h 1859441"/>
              <a:gd name="connsiteX8" fmla="*/ 7590578 w 7980356"/>
              <a:gd name="connsiteY8" fmla="*/ 0 h 1859441"/>
              <a:gd name="connsiteX9" fmla="*/ 7980356 w 7980356"/>
              <a:gd name="connsiteY9" fmla="*/ 0 h 1859441"/>
              <a:gd name="connsiteX10" fmla="*/ 7980356 w 7980356"/>
              <a:gd name="connsiteY10" fmla="*/ 353656 h 1859441"/>
              <a:gd name="connsiteX11" fmla="*/ 7590578 w 7980356"/>
              <a:gd name="connsiteY11" fmla="*/ 353656 h 1859441"/>
              <a:gd name="connsiteX12" fmla="*/ 0 w 7980356"/>
              <a:gd name="connsiteY12" fmla="*/ 0 h 1859441"/>
              <a:gd name="connsiteX13" fmla="*/ 389779 w 7980356"/>
              <a:gd name="connsiteY13" fmla="*/ 0 h 1859441"/>
              <a:gd name="connsiteX14" fmla="*/ 389779 w 7980356"/>
              <a:gd name="connsiteY14" fmla="*/ 353656 h 1859441"/>
              <a:gd name="connsiteX15" fmla="*/ 0 w 7980356"/>
              <a:gd name="connsiteY15" fmla="*/ 353656 h 185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80356" h="1859441">
                <a:moveTo>
                  <a:pt x="7590578" y="1505784"/>
                </a:moveTo>
                <a:lnTo>
                  <a:pt x="7980356" y="1505784"/>
                </a:lnTo>
                <a:lnTo>
                  <a:pt x="7980356" y="1859441"/>
                </a:lnTo>
                <a:lnTo>
                  <a:pt x="7590578" y="1859441"/>
                </a:lnTo>
                <a:close/>
                <a:moveTo>
                  <a:pt x="0" y="1505784"/>
                </a:moveTo>
                <a:lnTo>
                  <a:pt x="389779" y="1505784"/>
                </a:lnTo>
                <a:lnTo>
                  <a:pt x="389779" y="1859441"/>
                </a:lnTo>
                <a:lnTo>
                  <a:pt x="0" y="1859441"/>
                </a:lnTo>
                <a:close/>
                <a:moveTo>
                  <a:pt x="7590578" y="0"/>
                </a:moveTo>
                <a:lnTo>
                  <a:pt x="7980356" y="0"/>
                </a:lnTo>
                <a:lnTo>
                  <a:pt x="7980356" y="353656"/>
                </a:lnTo>
                <a:lnTo>
                  <a:pt x="7590578" y="353656"/>
                </a:lnTo>
                <a:close/>
                <a:moveTo>
                  <a:pt x="0" y="0"/>
                </a:moveTo>
                <a:lnTo>
                  <a:pt x="389779" y="0"/>
                </a:lnTo>
                <a:lnTo>
                  <a:pt x="389779" y="353656"/>
                </a:lnTo>
                <a:lnTo>
                  <a:pt x="0" y="353656"/>
                </a:lnTo>
                <a:close/>
              </a:path>
            </a:pathLst>
          </a:custGeom>
          <a:noFill/>
        </p:spPr>
      </p:pic>
      <p:sp>
        <p:nvSpPr>
          <p:cNvPr id="13" name="TextBox 12"/>
          <p:cNvSpPr txBox="1"/>
          <p:nvPr/>
        </p:nvSpPr>
        <p:spPr>
          <a:xfrm>
            <a:off x="1265563" y="2479697"/>
            <a:ext cx="9656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한국인의 사망원인 분석 및 예측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18544" y="1667299"/>
            <a:ext cx="781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ARIMA</a:t>
            </a:r>
            <a:r>
              <a:rPr lang="ko-KR" altLang="en-US" spc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예측하는 죽음 </a:t>
            </a:r>
            <a:r>
              <a:rPr lang="en-US" altLang="ko-KR" spc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endParaRPr lang="ko-KR" altLang="en-US" spc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9461" y="4651016"/>
            <a:ext cx="4609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r"/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201910113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김효수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r"/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201912138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김태중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r"/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201912702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김경록</a:t>
            </a:r>
          </a:p>
        </p:txBody>
      </p:sp>
    </p:spTree>
    <p:extLst>
      <p:ext uri="{BB962C8B-B14F-4D97-AF65-F5344CB8AC3E}">
        <p14:creationId xmlns:p14="http://schemas.microsoft.com/office/powerpoint/2010/main" val="561200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4209" y="1502230"/>
            <a:ext cx="11661652" cy="47056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620" y="1997180"/>
            <a:ext cx="107692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사망 원인 질병들에 대한 사망자 수 </a:t>
            </a:r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시계열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자료를 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ARIMA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모형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ARIMA </a:t>
            </a:r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오차항을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갖는 회귀 모형으로 적합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모든 사망자 수는 인구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명당 기준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관측 연도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1985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~ 2022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4059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342" y="1401562"/>
            <a:ext cx="10769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암 사망자 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시퀀스 차트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71" y="2290129"/>
            <a:ext cx="9335803" cy="3562847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2373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342" y="1401562"/>
            <a:ext cx="10769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암 사망자 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차분한 시퀀스 차트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23" y="2301110"/>
            <a:ext cx="9421540" cy="3524742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4370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6" name="AutoShape 6" descr="http://127.0.0.1:15767/graphics/plot_zoom_png?width=1920&amp;height=100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2157190"/>
            <a:ext cx="10829666" cy="3920920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71342" y="1401562"/>
            <a:ext cx="10769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암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사망자 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좌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ACF / (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PACF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24E115A-D913-07B5-BEED-8473F85073F8}"/>
              </a:ext>
            </a:extLst>
          </p:cNvPr>
          <p:cNvSpPr/>
          <p:nvPr/>
        </p:nvSpPr>
        <p:spPr>
          <a:xfrm>
            <a:off x="964734" y="5679347"/>
            <a:ext cx="218114" cy="209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154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5174" y="1502230"/>
            <a:ext cx="11661652" cy="47056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620" y="1997180"/>
            <a:ext cx="107692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ARIMA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모형이 식별되지 않음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사망자 수가 선형인 증가추세를 보이므로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단순 선형회귀모형 적합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B73D77-D636-603C-6C1E-2F1C0FB58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03" y="3617203"/>
            <a:ext cx="6818755" cy="211247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05A448-53A5-22EB-24F6-AEC068C10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19" y="1769882"/>
            <a:ext cx="5588861" cy="45459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0073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91" y="2278534"/>
            <a:ext cx="9412013" cy="390579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71342" y="1401562"/>
            <a:ext cx="10769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암 사망자 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단순 선형회귀모형 적합 결과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9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342" y="1401562"/>
            <a:ext cx="10769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암 사망자 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단순 선형회귀모형 적합 후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잔차산점도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02D5FD-9F5E-13D5-0533-414EF441F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28" y="2040675"/>
            <a:ext cx="9552834" cy="440206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9579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1" y="2157190"/>
            <a:ext cx="10542707" cy="4178641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71341" y="1401562"/>
            <a:ext cx="11591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암 사망자 수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(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단순 선형회귀모형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(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좌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잔차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ACF, (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잔차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PACF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386D849-FC35-7F6B-0DB7-FF394CF0F4CC}"/>
              </a:ext>
            </a:extLst>
          </p:cNvPr>
          <p:cNvSpPr/>
          <p:nvPr/>
        </p:nvSpPr>
        <p:spPr>
          <a:xfrm>
            <a:off x="6224631" y="2650921"/>
            <a:ext cx="218114" cy="23489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651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4209" y="1502230"/>
            <a:ext cx="11661652" cy="47056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620" y="1997180"/>
            <a:ext cx="107692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</a:t>
            </a:r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잔차가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AR(1)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식별됨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ARIMA(1, 0, 0)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오차항을 갖는 단순 선형 회귀모형 적합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40" y="3659224"/>
            <a:ext cx="5974200" cy="2159349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B23066-81A0-0FBA-CDB7-7797C877CC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1" t="-3161"/>
          <a:stretch/>
        </p:blipFill>
        <p:spPr>
          <a:xfrm>
            <a:off x="6186356" y="1695320"/>
            <a:ext cx="5542024" cy="65964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9999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342" y="1401562"/>
            <a:ext cx="10769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암 사망자 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ARIMA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오차항을 갖는 회귀모형의 </a:t>
            </a:r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잔차산점도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2054C3-F2D6-2C74-D60A-A6853BE6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2" y="2157190"/>
            <a:ext cx="9545382" cy="433079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376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980922" y="0"/>
            <a:ext cx="6211077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수행의 시작/종료 2"/>
          <p:cNvSpPr/>
          <p:nvPr/>
        </p:nvSpPr>
        <p:spPr>
          <a:xfrm rot="8510744">
            <a:off x="472256" y="2465070"/>
            <a:ext cx="945991" cy="182259"/>
          </a:xfrm>
          <a:prstGeom prst="flowChartTermina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6742" y="2731880"/>
            <a:ext cx="4338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Contents</a:t>
            </a:r>
            <a:endParaRPr lang="ko-KR" altLang="en-US" sz="6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96138" y="1263977"/>
            <a:ext cx="3579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PART 1</a:t>
            </a: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주제 소개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96138" y="2887068"/>
            <a:ext cx="35795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PART 2</a:t>
            </a: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분석 방법 및 결과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96140" y="4534622"/>
            <a:ext cx="35795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PART 3</a:t>
            </a: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결론 및 시사점</a:t>
            </a:r>
          </a:p>
        </p:txBody>
      </p:sp>
      <p:sp>
        <p:nvSpPr>
          <p:cNvPr id="13" name="순서도: 수행의 시작/종료 12"/>
          <p:cNvSpPr/>
          <p:nvPr/>
        </p:nvSpPr>
        <p:spPr>
          <a:xfrm rot="8510744">
            <a:off x="4966438" y="693218"/>
            <a:ext cx="2028970" cy="457717"/>
          </a:xfrm>
          <a:prstGeom prst="flowChartTerminator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순서도: 수행의 시작/종료 13"/>
          <p:cNvSpPr/>
          <p:nvPr/>
        </p:nvSpPr>
        <p:spPr>
          <a:xfrm rot="8510744">
            <a:off x="4041987" y="5925316"/>
            <a:ext cx="2738418" cy="867100"/>
          </a:xfrm>
          <a:prstGeom prst="flowChartTerminator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순서도: 수행의 시작/종료 14"/>
          <p:cNvSpPr/>
          <p:nvPr/>
        </p:nvSpPr>
        <p:spPr>
          <a:xfrm rot="8510744">
            <a:off x="10134796" y="4217970"/>
            <a:ext cx="2738418" cy="586109"/>
          </a:xfrm>
          <a:prstGeom prst="flowChartTerminator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순서도: 수행의 시작/종료 15"/>
          <p:cNvSpPr/>
          <p:nvPr/>
        </p:nvSpPr>
        <p:spPr>
          <a:xfrm rot="8510744">
            <a:off x="9403230" y="90036"/>
            <a:ext cx="2738418" cy="586109"/>
          </a:xfrm>
          <a:prstGeom prst="flowChartTerminator">
            <a:avLst/>
          </a:prstGeom>
          <a:solidFill>
            <a:srgbClr val="E082F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순서도: 수행의 시작/종료 16"/>
          <p:cNvSpPr/>
          <p:nvPr/>
        </p:nvSpPr>
        <p:spPr>
          <a:xfrm rot="8510744">
            <a:off x="10933778" y="4012859"/>
            <a:ext cx="2738418" cy="586109"/>
          </a:xfrm>
          <a:prstGeom prst="flowChartTerminator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순서도: 수행의 시작/종료 17"/>
          <p:cNvSpPr/>
          <p:nvPr/>
        </p:nvSpPr>
        <p:spPr>
          <a:xfrm rot="8510744">
            <a:off x="4610124" y="3803714"/>
            <a:ext cx="945991" cy="182259"/>
          </a:xfrm>
          <a:prstGeom prst="flowChartTermina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419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2" y="2190034"/>
            <a:ext cx="9694507" cy="4337336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87452" y="1448761"/>
            <a:ext cx="10769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암 사망자 수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(ARIMA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오차항을 갖는 회귀모형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(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좌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잔차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ACF, (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잔차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PACF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1E6A68E-8303-9D7E-10D4-7893E2B1222F}"/>
              </a:ext>
            </a:extLst>
          </p:cNvPr>
          <p:cNvSpPr/>
          <p:nvPr/>
        </p:nvSpPr>
        <p:spPr>
          <a:xfrm>
            <a:off x="805343" y="6098797"/>
            <a:ext cx="218114" cy="209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9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342" y="1401562"/>
            <a:ext cx="10769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암 사망자 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ARIMA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오차항을 갖는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회귀모형 적합 결과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EDD5F5-272A-000D-3AC4-0CC2EFA7D5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03" b="1682"/>
          <a:stretch/>
        </p:blipFill>
        <p:spPr>
          <a:xfrm>
            <a:off x="531536" y="2030134"/>
            <a:ext cx="8545118" cy="45636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6162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4209" y="1502230"/>
            <a:ext cx="11661652" cy="52089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8119" y="1706692"/>
            <a:ext cx="10769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진단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잔차의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독립성 검정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(Box-</a:t>
            </a:r>
            <a:r>
              <a:rPr lang="en-US" altLang="ko-KR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Ljung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test)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결과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7" y="2400156"/>
            <a:ext cx="5163271" cy="1028844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658268-758F-1D07-89C9-7AAA29B26E09}"/>
                  </a:ext>
                </a:extLst>
              </p:cNvPr>
              <p:cNvSpPr txBox="1"/>
              <p:nvPr/>
            </p:nvSpPr>
            <p:spPr>
              <a:xfrm>
                <a:off x="388119" y="3947332"/>
                <a:ext cx="10769239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0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: 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𝜌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𝜌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2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= … 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𝜌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20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=0 </m:t>
                    </m:r>
                  </m:oMath>
                </a14:m>
                <a:r>
                  <a:rPr lang="en-US" altLang="ko-KR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(</a:t>
                </a:r>
                <a:r>
                  <a:rPr lang="ko-KR" altLang="en-US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잔차들이 서로 독립이다</a:t>
                </a:r>
                <a:r>
                  <a:rPr lang="en-US" altLang="ko-KR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.)</a:t>
                </a:r>
              </a:p>
              <a:p>
                <a:r>
                  <a:rPr lang="ko-KR" altLang="en-US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: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가 아니다</a:t>
                </a:r>
                <a:r>
                  <a:rPr lang="en-US" altLang="ko-KR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</a:t>
                </a:r>
              </a:p>
              <a:p>
                <a:endParaRPr lang="en-US" altLang="ko-KR" sz="20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endParaRPr lang="en-US" altLang="ko-KR" sz="20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유의확률</a:t>
                </a:r>
                <a:r>
                  <a:rPr lang="en-US" altLang="ko-KR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(p-value)</a:t>
                </a:r>
                <a:r>
                  <a:rPr lang="en-US" altLang="ko-KR" sz="2000" b="0" dirty="0">
                    <a:ea typeface="에스코어 드림 5 Medium" panose="020B0503030302020204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=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0.1829≥</m:t>
                    </m:r>
                    <m:r>
                      <a:rPr lang="ko-KR" altLang="en-US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𝛼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=0.05</m:t>
                    </m:r>
                  </m:oMath>
                </a14:m>
                <a:endParaRPr lang="en-US" altLang="ko-KR" sz="28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⇒</m:t>
                    </m:r>
                  </m:oMath>
                </a14:m>
                <a:r>
                  <a:rPr lang="en-US" altLang="ko-KR" sz="2800" dirty="0">
                    <a:ea typeface="에스코어 드림 5 Medium" panose="020B0503030302020204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를 기각할 수 없음</a:t>
                </a:r>
                <a:r>
                  <a:rPr lang="en-US" altLang="ko-KR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 </a:t>
                </a:r>
                <a:r>
                  <a:rPr lang="ko-KR" altLang="en-US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잔차들이 서로 독립이다</a:t>
                </a:r>
                <a:r>
                  <a:rPr lang="en-US" altLang="ko-KR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658268-758F-1D07-89C9-7AAA29B26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19" y="3947332"/>
                <a:ext cx="10769239" cy="2492990"/>
              </a:xfrm>
              <a:prstGeom prst="rect">
                <a:avLst/>
              </a:prstGeom>
              <a:blipFill>
                <a:blip r:embed="rId3"/>
                <a:stretch>
                  <a:fillRect l="-1189" t="-2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103" y="359369"/>
            <a:ext cx="4876447" cy="65088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1294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4209" y="1502230"/>
            <a:ext cx="11661652" cy="47056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4897" y="1738955"/>
            <a:ext cx="10769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암 사망자 수는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ARIMA(1, 0, 0) </a:t>
            </a:r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오차항을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갖는 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단순 선형 회귀모형으로 </a:t>
            </a:r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적합시킬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수 있음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B7168F-BD99-CCA2-7333-01589A5E7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3" y="2816068"/>
            <a:ext cx="4944045" cy="1787004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C62417-4BAE-70B7-FCF4-12F774D8864B}"/>
                  </a:ext>
                </a:extLst>
              </p:cNvPr>
              <p:cNvSpPr txBox="1"/>
              <p:nvPr/>
            </p:nvSpPr>
            <p:spPr>
              <a:xfrm>
                <a:off x="404897" y="4878716"/>
                <a:ext cx="1076923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〮 추정된 모형식</a:t>
                </a:r>
                <a:r>
                  <a:rPr lang="en-US" altLang="ko-KR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=80.3095+2.373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+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28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en-US" altLang="ko-KR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               </a:t>
                </a:r>
                <a:r>
                  <a:rPr lang="ko-KR" altLang="en-US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여기서</a:t>
                </a:r>
                <a:r>
                  <a:rPr lang="en-US" altLang="ko-KR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,</a:t>
                </a:r>
                <a:r>
                  <a:rPr lang="en-US" altLang="ko-KR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=0.8249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+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𝜖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,    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𝜖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~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𝑁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(0, 6.036)</m:t>
                    </m:r>
                  </m:oMath>
                </a14:m>
                <a:endParaRPr lang="en-US" altLang="ko-KR" sz="28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C62417-4BAE-70B7-FCF4-12F774D88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97" y="4878716"/>
                <a:ext cx="10769239" cy="954107"/>
              </a:xfrm>
              <a:prstGeom prst="rect">
                <a:avLst/>
              </a:prstGeom>
              <a:blipFill>
                <a:blip r:embed="rId3"/>
                <a:stretch>
                  <a:fillRect l="-1132" t="-7006" b="-70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215" y="369473"/>
            <a:ext cx="5097109" cy="64249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697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4209" y="1502230"/>
            <a:ext cx="11661652" cy="47056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3620" y="1997180"/>
            <a:ext cx="10769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신경계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순환계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자살에 의한 사망자 수에 대한 시계열을 분석한 결과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이전과 유사한 결과를 보이며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ARIMA(1, 0, 0)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오차항을 갖는 단순 선형 회귀모형으로 </a:t>
            </a:r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적합되었음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1490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342" y="1401562"/>
            <a:ext cx="10769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신경계 질환 사망자 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시퀀스 차트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2" y="2264833"/>
            <a:ext cx="9659698" cy="3877216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8074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645088-68C8-A4FF-F34F-756A6BF17CDA}"/>
              </a:ext>
            </a:extLst>
          </p:cNvPr>
          <p:cNvSpPr/>
          <p:nvPr/>
        </p:nvSpPr>
        <p:spPr>
          <a:xfrm>
            <a:off x="147564" y="1266377"/>
            <a:ext cx="10997031" cy="515959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343" y="1409951"/>
            <a:ext cx="10727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신경계 질환 사망자 수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ARIMA(1, 0, 0)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오차항을 갖는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회귀모형 적합 결과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4A1733-C270-2B56-5EC3-2F927CF84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40596"/>
            <a:ext cx="4010584" cy="180824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0FC77B-8D73-582B-B7E5-CAA4D9AAD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8523"/>
            <a:ext cx="4010585" cy="49536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8EFE28-BB30-F507-2C56-18C14D70FB7E}"/>
                  </a:ext>
                </a:extLst>
              </p:cNvPr>
              <p:cNvSpPr txBox="1"/>
              <p:nvPr/>
            </p:nvSpPr>
            <p:spPr>
              <a:xfrm>
                <a:off x="409076" y="5338761"/>
                <a:ext cx="1076923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〮 추정된 모형식</a:t>
                </a:r>
                <a:r>
                  <a:rPr lang="en-US" altLang="ko-KR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=1.4279+0.518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+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28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en-US" altLang="ko-KR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               </a:t>
                </a:r>
                <a:r>
                  <a:rPr lang="ko-KR" altLang="en-US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여기서</a:t>
                </a:r>
                <a:r>
                  <a:rPr lang="en-US" altLang="ko-KR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,</a:t>
                </a:r>
                <a:r>
                  <a:rPr lang="en-US" altLang="ko-KR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=0.9211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+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𝜖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,    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𝜖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~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𝑁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(0, 0.01264)</m:t>
                    </m:r>
                  </m:oMath>
                </a14:m>
                <a:endParaRPr lang="en-US" altLang="ko-KR" sz="28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8EFE28-BB30-F507-2C56-18C14D70F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76" y="5338761"/>
                <a:ext cx="10769239" cy="954107"/>
              </a:xfrm>
              <a:prstGeom prst="rect">
                <a:avLst/>
              </a:prstGeom>
              <a:blipFill>
                <a:blip r:embed="rId4"/>
                <a:stretch>
                  <a:fillRect l="-1132" t="-7692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8C814C69-6062-CC33-E626-EFE19381C1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70"/>
          <a:stretch/>
        </p:blipFill>
        <p:spPr>
          <a:xfrm>
            <a:off x="531536" y="2040621"/>
            <a:ext cx="5262159" cy="28103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6329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06452" y="1318407"/>
            <a:ext cx="11661652" cy="52089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0362" y="1522869"/>
            <a:ext cx="10769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진단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잔차의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독립성 검정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(Box-</a:t>
            </a:r>
            <a:r>
              <a:rPr lang="en-US" altLang="ko-KR" sz="2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Ljung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test)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결과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658268-758F-1D07-89C9-7AAA29B26E09}"/>
                  </a:ext>
                </a:extLst>
              </p:cNvPr>
              <p:cNvSpPr txBox="1"/>
              <p:nvPr/>
            </p:nvSpPr>
            <p:spPr>
              <a:xfrm>
                <a:off x="350362" y="3763509"/>
                <a:ext cx="1076923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 … =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(</a:t>
                </a:r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잔차들이 서로 독립이다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.)</a:t>
                </a:r>
              </a:p>
              <a:p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가 아니다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</a:t>
                </a:r>
              </a:p>
              <a:p>
                <a:endPara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endPara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유의확률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(p-value)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=0.5538≥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를 기각할 수 없음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 </a:t>
                </a:r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잔차들이 서로 독립이다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658268-758F-1D07-89C9-7AAA29B26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62" y="3763509"/>
                <a:ext cx="10769239" cy="2308324"/>
              </a:xfrm>
              <a:prstGeom prst="rect">
                <a:avLst/>
              </a:prstGeom>
              <a:blipFill>
                <a:blip r:embed="rId2"/>
                <a:stretch>
                  <a:fillRect l="-849" t="-2375" b="-50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4A11ABE2-EF23-F48C-FE1F-DAE3D039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34" y="2209367"/>
            <a:ext cx="5186501" cy="102884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264" y="364186"/>
            <a:ext cx="4863840" cy="65474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9289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342" y="1401562"/>
            <a:ext cx="10769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순환계 질환 사망자 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시퀀스 차트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2" y="2236253"/>
            <a:ext cx="9526329" cy="3934374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018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645088-68C8-A4FF-F34F-756A6BF17CDA}"/>
              </a:ext>
            </a:extLst>
          </p:cNvPr>
          <p:cNvSpPr/>
          <p:nvPr/>
        </p:nvSpPr>
        <p:spPr>
          <a:xfrm>
            <a:off x="147564" y="1266377"/>
            <a:ext cx="10997031" cy="515959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343" y="1409951"/>
            <a:ext cx="10727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순환계 질환 사망자 수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ARIMA(1, 0, 0)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오차항을 갖는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회귀모형 적합 결과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8EFE28-BB30-F507-2C56-18C14D70FB7E}"/>
                  </a:ext>
                </a:extLst>
              </p:cNvPr>
              <p:cNvSpPr txBox="1"/>
              <p:nvPr/>
            </p:nvSpPr>
            <p:spPr>
              <a:xfrm>
                <a:off x="409076" y="5338761"/>
                <a:ext cx="1076923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〮 추정된 모형식</a:t>
                </a:r>
                <a:r>
                  <a:rPr lang="en-US" altLang="ko-KR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=148.1881−0.7746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+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28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en-US" altLang="ko-KR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               </a:t>
                </a:r>
                <a:r>
                  <a:rPr lang="ko-KR" altLang="en-US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여기서</a:t>
                </a:r>
                <a:r>
                  <a:rPr lang="en-US" altLang="ko-KR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,</a:t>
                </a:r>
                <a:r>
                  <a:rPr lang="en-US" altLang="ko-KR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=0.8880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+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𝜖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,    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𝜖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~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𝑁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(0, 30.94)</m:t>
                    </m:r>
                  </m:oMath>
                </a14:m>
                <a:endParaRPr lang="en-US" altLang="ko-KR" sz="28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8EFE28-BB30-F507-2C56-18C14D70F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76" y="5338761"/>
                <a:ext cx="10769239" cy="954107"/>
              </a:xfrm>
              <a:prstGeom prst="rect">
                <a:avLst/>
              </a:prstGeom>
              <a:blipFill>
                <a:blip r:embed="rId2"/>
                <a:stretch>
                  <a:fillRect l="-1132" t="-7692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103F7D1-18A9-67DB-38D2-EA9993F2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36" y="2038523"/>
            <a:ext cx="5262159" cy="283364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97EB60-F7A6-E275-9201-3DA312DE7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436" y="2052582"/>
            <a:ext cx="4033712" cy="49536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8CCDC8-D72C-3AB5-BF1C-FCC3221A5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436" y="3063930"/>
            <a:ext cx="4010584" cy="180823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259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" y="2369976"/>
            <a:ext cx="7884367" cy="264989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31425" y="2771592"/>
            <a:ext cx="43387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</a:t>
            </a:r>
            <a:r>
              <a:rPr lang="en-US" altLang="ko-KR" sz="5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1</a:t>
            </a:r>
          </a:p>
          <a:p>
            <a:r>
              <a:rPr lang="ko-KR" altLang="en-US" sz="5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 소개</a:t>
            </a:r>
          </a:p>
        </p:txBody>
      </p:sp>
    </p:spTree>
    <p:extLst>
      <p:ext uri="{BB962C8B-B14F-4D97-AF65-F5344CB8AC3E}">
        <p14:creationId xmlns:p14="http://schemas.microsoft.com/office/powerpoint/2010/main" val="3109229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06452" y="1318407"/>
            <a:ext cx="11661652" cy="52089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0362" y="1522869"/>
            <a:ext cx="10769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진단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잔차의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독립성 검정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(Box-</a:t>
            </a:r>
            <a:r>
              <a:rPr lang="en-US" altLang="ko-KR" sz="2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Ljung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test)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결과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658268-758F-1D07-89C9-7AAA29B26E09}"/>
                  </a:ext>
                </a:extLst>
              </p:cNvPr>
              <p:cNvSpPr txBox="1"/>
              <p:nvPr/>
            </p:nvSpPr>
            <p:spPr>
              <a:xfrm>
                <a:off x="350362" y="3763509"/>
                <a:ext cx="1076923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 … =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(</a:t>
                </a:r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잔차들이 서로 독립이다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.)</a:t>
                </a:r>
              </a:p>
              <a:p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가 아니다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</a:t>
                </a:r>
              </a:p>
              <a:p>
                <a:endPara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endPara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유의확률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(p-value)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=0.5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653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를 기각할 수 없음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 </a:t>
                </a:r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잔차들이 서로 독립이다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658268-758F-1D07-89C9-7AAA29B26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62" y="3763509"/>
                <a:ext cx="10769239" cy="2308324"/>
              </a:xfrm>
              <a:prstGeom prst="rect">
                <a:avLst/>
              </a:prstGeom>
              <a:blipFill>
                <a:blip r:embed="rId2"/>
                <a:stretch>
                  <a:fillRect l="-849" t="-2375" b="-50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AB06AAF5-F4D7-851D-A978-979EF908F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45" y="2212066"/>
            <a:ext cx="5186501" cy="102884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25" y="323776"/>
            <a:ext cx="4654344" cy="64095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3548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342" y="1401562"/>
            <a:ext cx="10769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자살로 인한 사망자 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시퀀스 차트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2" y="2306918"/>
            <a:ext cx="9621593" cy="3867690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9130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645088-68C8-A4FF-F34F-756A6BF17CDA}"/>
              </a:ext>
            </a:extLst>
          </p:cNvPr>
          <p:cNvSpPr/>
          <p:nvPr/>
        </p:nvSpPr>
        <p:spPr>
          <a:xfrm>
            <a:off x="147564" y="1266377"/>
            <a:ext cx="10997031" cy="515959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343" y="1409951"/>
            <a:ext cx="10727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자살로 인한 사망자 수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ARIMA(1, 0, 0)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오차항을 갖는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회귀모형 적합 결과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8EFE28-BB30-F507-2C56-18C14D70FB7E}"/>
                  </a:ext>
                </a:extLst>
              </p:cNvPr>
              <p:cNvSpPr txBox="1"/>
              <p:nvPr/>
            </p:nvSpPr>
            <p:spPr>
              <a:xfrm>
                <a:off x="409076" y="5338761"/>
                <a:ext cx="1076923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〮 추정된 모형식</a:t>
                </a:r>
                <a:r>
                  <a:rPr lang="en-US" altLang="ko-KR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=11.7725+0.4527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+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28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en-US" altLang="ko-KR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               </a:t>
                </a:r>
                <a:r>
                  <a:rPr lang="ko-KR" altLang="en-US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여기서</a:t>
                </a:r>
                <a:r>
                  <a:rPr lang="en-US" altLang="ko-KR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,</a:t>
                </a:r>
                <a:r>
                  <a:rPr lang="en-US" altLang="ko-KR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=0.8975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+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𝜖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,    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𝜖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~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𝑁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(0, 5.956)</m:t>
                    </m:r>
                  </m:oMath>
                </a14:m>
                <a:endParaRPr lang="en-US" altLang="ko-KR" sz="28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8EFE28-BB30-F507-2C56-18C14D70F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76" y="5338761"/>
                <a:ext cx="10769239" cy="954107"/>
              </a:xfrm>
              <a:prstGeom prst="rect">
                <a:avLst/>
              </a:prstGeom>
              <a:blipFill>
                <a:blip r:embed="rId2"/>
                <a:stretch>
                  <a:fillRect l="-1132" t="-7692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838FABC8-83A2-416E-F47C-A28EBDB1A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52582"/>
            <a:ext cx="4010584" cy="49536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7345C4-02F0-7EE7-1ECD-A1422465A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30678"/>
            <a:ext cx="4010584" cy="180823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19C400-C49A-9A74-0052-3611B5A9BE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34"/>
          <a:stretch/>
        </p:blipFill>
        <p:spPr>
          <a:xfrm>
            <a:off x="514775" y="2047181"/>
            <a:ext cx="5262159" cy="279829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1883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06452" y="1318407"/>
            <a:ext cx="11661652" cy="52089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0362" y="1522869"/>
            <a:ext cx="10769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진단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3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잔차의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독립성 검정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(Box-</a:t>
            </a:r>
            <a:r>
              <a:rPr lang="en-US" altLang="ko-KR" sz="3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Ljung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test)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결과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658268-758F-1D07-89C9-7AAA29B26E09}"/>
                  </a:ext>
                </a:extLst>
              </p:cNvPr>
              <p:cNvSpPr txBox="1"/>
              <p:nvPr/>
            </p:nvSpPr>
            <p:spPr>
              <a:xfrm>
                <a:off x="350362" y="3763509"/>
                <a:ext cx="1076923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 … =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(</a:t>
                </a:r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잔차들이 서로 독립이다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.)</a:t>
                </a:r>
              </a:p>
              <a:p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가 아니다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</a:t>
                </a:r>
              </a:p>
              <a:p>
                <a:endPara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endPara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유의확률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(p-value)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1127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를 기각할 수 없음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 </a:t>
                </a:r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잔차들이 서로 독립이다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658268-758F-1D07-89C9-7AAA29B26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62" y="3763509"/>
                <a:ext cx="10769239" cy="2308324"/>
              </a:xfrm>
              <a:prstGeom prst="rect">
                <a:avLst/>
              </a:prstGeom>
              <a:blipFill>
                <a:blip r:embed="rId2"/>
                <a:stretch>
                  <a:fillRect l="-849" t="-2375" b="-50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30521781-7E3D-5194-CE97-B7926EA50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12" y="2400157"/>
            <a:ext cx="5186501" cy="102884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671" y="330630"/>
            <a:ext cx="4757862" cy="62281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58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5174" y="1502230"/>
            <a:ext cx="11661652" cy="47056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3620" y="1997180"/>
            <a:ext cx="107692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암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신경계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순환계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자살에 의한 사망자 수 시계열에 대해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ARIMA(1, 0, 0)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오차항을 갖는 단순 선형 회귀모형으로 적합한 후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forecast(fit, </a:t>
            </a:r>
            <a:r>
              <a:rPr lang="en-US" altLang="ko-KR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xreg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=39:44, h=5)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통하여 각 사망 원인에 대해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향후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년간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(10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만명 당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사망자 수를 예측하였음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C68574-8A57-CBAD-B177-34EC051B0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68" y="4492254"/>
            <a:ext cx="5222071" cy="49493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778294-AD14-ACE3-9E3F-E775E10D2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33" y="4483498"/>
            <a:ext cx="5220403" cy="130208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2911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4" y="2081809"/>
            <a:ext cx="9545382" cy="3982006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71342" y="1401562"/>
            <a:ext cx="10769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호흡계 질환 사망자 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시퀀스 차트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256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97" y="2096882"/>
            <a:ext cx="9573961" cy="3877216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71342" y="1401562"/>
            <a:ext cx="10769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호흡계 질환 사망자 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1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 차분한 시퀀스 차트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165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342" y="1401562"/>
            <a:ext cx="10769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호흡계 질환 사망자 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 차분한 시퀀스 차트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82" y="2138184"/>
            <a:ext cx="9516803" cy="3943900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2848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2" y="2156745"/>
            <a:ext cx="9973499" cy="4151094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71343" y="1401562"/>
            <a:ext cx="7992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호흡계 질환 사망자 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잔차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ACF(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좌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), PACF(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29C6901-FB17-9629-66E4-8EBB540F1DD0}"/>
              </a:ext>
            </a:extLst>
          </p:cNvPr>
          <p:cNvSpPr/>
          <p:nvPr/>
        </p:nvSpPr>
        <p:spPr>
          <a:xfrm>
            <a:off x="5813570" y="4001548"/>
            <a:ext cx="218114" cy="19546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DDA61AC-5C99-A822-5577-1D23A3361CEF}"/>
              </a:ext>
            </a:extLst>
          </p:cNvPr>
          <p:cNvSpPr/>
          <p:nvPr/>
        </p:nvSpPr>
        <p:spPr>
          <a:xfrm>
            <a:off x="1090569" y="4832059"/>
            <a:ext cx="218114" cy="10234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868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146911" y="2965820"/>
            <a:ext cx="3096477" cy="69249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08" y="1833660"/>
            <a:ext cx="7668695" cy="1886213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08" y="4384380"/>
            <a:ext cx="7668695" cy="1914792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36907" y="1276802"/>
            <a:ext cx="10769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호흡계 질환 사망자 수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ARIMA(0, 2, 1)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적합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907" y="3827521"/>
            <a:ext cx="10769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호흡계 질환 사망자 수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ARIMA(1, 2, 0)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적합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4285" y="3011987"/>
            <a:ext cx="3312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AIC = 189.92</a:t>
            </a:r>
            <a:endParaRPr lang="ko-KR" altLang="en-US" sz="3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146910" y="5606674"/>
            <a:ext cx="3096477" cy="69249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146910" y="5652841"/>
            <a:ext cx="3312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AIC = 197.59</a:t>
            </a:r>
            <a:endParaRPr lang="ko-KR" altLang="en-US" sz="3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8C053E-5E2F-97E6-A267-E9D6F9108E47}"/>
              </a:ext>
            </a:extLst>
          </p:cNvPr>
          <p:cNvSpPr/>
          <p:nvPr/>
        </p:nvSpPr>
        <p:spPr>
          <a:xfrm>
            <a:off x="8146910" y="2961265"/>
            <a:ext cx="3096478" cy="6924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4751278-B1E1-F891-23ED-7F20D5CED893}"/>
              </a:ext>
            </a:extLst>
          </p:cNvPr>
          <p:cNvSpPr/>
          <p:nvPr/>
        </p:nvSpPr>
        <p:spPr>
          <a:xfrm>
            <a:off x="3640822" y="1264347"/>
            <a:ext cx="2332140" cy="515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7F7E8A-F301-0E26-C059-EF8FFB38A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034" y="357949"/>
            <a:ext cx="4544059" cy="118126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784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240588" y="6279937"/>
            <a:ext cx="3586064" cy="48042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2594" y="5105953"/>
            <a:ext cx="5414980" cy="71547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1 : </a:t>
            </a:r>
            <a:r>
              <a:rPr lang="ko-KR" altLang="en-US" dirty="0"/>
              <a:t>주제 소개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94" y="1669817"/>
            <a:ext cx="9156223" cy="1314633"/>
          </a:xfrm>
          <a:prstGeom prst="rect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87239" y="5232860"/>
            <a:ext cx="5340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고령화로 인해 빠르게 증가하는 사망률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94" y="3350452"/>
            <a:ext cx="9156223" cy="1389499"/>
          </a:xfrm>
          <a:prstGeom prst="rect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8280232" y="6335484"/>
            <a:ext cx="354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 출처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(KOSIS)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853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44209" y="1502230"/>
            <a:ext cx="11661652" cy="47056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06003A-3099-9592-7697-ECDB5105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45" y="2357401"/>
            <a:ext cx="6234683" cy="128954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2B0AE0-42D2-FB11-6706-4C07F0287498}"/>
                  </a:ext>
                </a:extLst>
              </p:cNvPr>
              <p:cNvSpPr txBox="1"/>
              <p:nvPr/>
            </p:nvSpPr>
            <p:spPr>
              <a:xfrm>
                <a:off x="350362" y="3763509"/>
                <a:ext cx="1076923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 … =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(</a:t>
                </a:r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잔차들이 서로 독립이다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.)</a:t>
                </a:r>
              </a:p>
              <a:p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가 아니다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</a:t>
                </a:r>
              </a:p>
              <a:p>
                <a:endPara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endPara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유의확률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(p-value)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7354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를 기각할 수 없음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 </a:t>
                </a:r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잔차들이 서로 독립이다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2B0AE0-42D2-FB11-6706-4C07F0287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62" y="3763509"/>
                <a:ext cx="10769239" cy="2308324"/>
              </a:xfrm>
              <a:prstGeom prst="rect">
                <a:avLst/>
              </a:prstGeom>
              <a:blipFill>
                <a:blip r:embed="rId3"/>
                <a:stretch>
                  <a:fillRect l="-849" t="-2375" b="-50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782385D-ECB9-F871-3E38-A77E44DBB7CD}"/>
              </a:ext>
            </a:extLst>
          </p:cNvPr>
          <p:cNvSpPr txBox="1"/>
          <p:nvPr/>
        </p:nvSpPr>
        <p:spPr>
          <a:xfrm>
            <a:off x="350362" y="1631500"/>
            <a:ext cx="10769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진단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3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잔차의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독립성 검정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(Box-</a:t>
            </a:r>
            <a:r>
              <a:rPr lang="en-US" altLang="ko-KR" sz="3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Ljung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test)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결과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478" y="347408"/>
            <a:ext cx="4570166" cy="67767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5407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645088-68C8-A4FF-F34F-756A6BF17CDA}"/>
              </a:ext>
            </a:extLst>
          </p:cNvPr>
          <p:cNvSpPr/>
          <p:nvPr/>
        </p:nvSpPr>
        <p:spPr>
          <a:xfrm>
            <a:off x="147564" y="1266377"/>
            <a:ext cx="10997031" cy="515959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343" y="1409951"/>
            <a:ext cx="10727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호흡계 질환 사망자 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ARIMA(0, 2, 1)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모형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적합 결과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8EFE28-BB30-F507-2C56-18C14D70FB7E}"/>
                  </a:ext>
                </a:extLst>
              </p:cNvPr>
              <p:cNvSpPr txBox="1"/>
              <p:nvPr/>
            </p:nvSpPr>
            <p:spPr>
              <a:xfrm>
                <a:off x="409077" y="5338761"/>
                <a:ext cx="72584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〮 추정된 모형식</a:t>
                </a:r>
                <a:r>
                  <a:rPr lang="en-US" altLang="ko-KR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pPr>
                      <m:e>
                        <m:r>
                          <a:rPr lang="en-US" altLang="ko-KR" sz="280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(1−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𝐵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)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=(1−0.8275)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𝜖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28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8EFE28-BB30-F507-2C56-18C14D70F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77" y="5338761"/>
                <a:ext cx="7258462" cy="523220"/>
              </a:xfrm>
              <a:prstGeom prst="rect">
                <a:avLst/>
              </a:prstGeom>
              <a:blipFill>
                <a:blip r:embed="rId2"/>
                <a:stretch>
                  <a:fillRect l="-1679" t="-13953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0AF3952B-3121-4374-C4FE-5D98E92BD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51" y="2047181"/>
            <a:ext cx="5273344" cy="279173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79B72E-7C51-7727-CD96-1D14580EB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91363"/>
            <a:ext cx="4789562" cy="124755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9C760F9-DBA4-9C4E-C77A-72CDB8DD6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900" y="2047181"/>
            <a:ext cx="3561434" cy="52823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2018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2" y="2211355"/>
            <a:ext cx="9623822" cy="3888217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71342" y="1401562"/>
            <a:ext cx="10769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소화계 질환 사망자 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시퀀스 차트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051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342" y="1401562"/>
            <a:ext cx="10769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소화계 질환 사망자 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1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 차분한 시퀀스 차트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74" y="2087528"/>
            <a:ext cx="9573961" cy="387721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5343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342" y="1401562"/>
            <a:ext cx="10769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소화계 질환 사망자 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 차분한 시퀀스 차트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48" y="2137555"/>
            <a:ext cx="9516803" cy="388278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1884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645088-68C8-A4FF-F34F-756A6BF17CDA}"/>
              </a:ext>
            </a:extLst>
          </p:cNvPr>
          <p:cNvSpPr/>
          <p:nvPr/>
        </p:nvSpPr>
        <p:spPr>
          <a:xfrm>
            <a:off x="147564" y="1266377"/>
            <a:ext cx="10997031" cy="515959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343" y="1409951"/>
            <a:ext cx="10727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소화계 질환 사망자 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ARIMA(0, 2, 1)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모형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적합 결과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8EFE28-BB30-F507-2C56-18C14D70FB7E}"/>
                  </a:ext>
                </a:extLst>
              </p:cNvPr>
              <p:cNvSpPr txBox="1"/>
              <p:nvPr/>
            </p:nvSpPr>
            <p:spPr>
              <a:xfrm>
                <a:off x="409077" y="5338761"/>
                <a:ext cx="72584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〮 추정된 모형식</a:t>
                </a:r>
                <a:r>
                  <a:rPr lang="en-US" altLang="ko-KR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pPr>
                      <m:e>
                        <m:r>
                          <a:rPr lang="en-US" altLang="ko-KR" sz="280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(1−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𝐵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)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=(1−0.6572)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𝜖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28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8EFE28-BB30-F507-2C56-18C14D70F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77" y="5338761"/>
                <a:ext cx="7258462" cy="523220"/>
              </a:xfrm>
              <a:prstGeom prst="rect">
                <a:avLst/>
              </a:prstGeom>
              <a:blipFill>
                <a:blip r:embed="rId2"/>
                <a:stretch>
                  <a:fillRect l="-1679" t="-13953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7" y="2076745"/>
            <a:ext cx="5406896" cy="288114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63950"/>
            <a:ext cx="3769453" cy="135884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81485"/>
            <a:ext cx="4227697" cy="137640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9968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44209" y="1502230"/>
            <a:ext cx="11661652" cy="47056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2B0AE0-42D2-FB11-6706-4C07F0287498}"/>
                  </a:ext>
                </a:extLst>
              </p:cNvPr>
              <p:cNvSpPr txBox="1"/>
              <p:nvPr/>
            </p:nvSpPr>
            <p:spPr>
              <a:xfrm>
                <a:off x="350362" y="3763509"/>
                <a:ext cx="1076923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 … =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(</a:t>
                </a:r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잔차들이 서로 독립이다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.)</a:t>
                </a:r>
              </a:p>
              <a:p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가 아니다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</a:t>
                </a:r>
              </a:p>
              <a:p>
                <a:endPara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endPara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유의확률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(p-value)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9009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를 기각할 수 없음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 </a:t>
                </a:r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잔차들이 서로 독립이다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2B0AE0-42D2-FB11-6706-4C07F0287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62" y="3763509"/>
                <a:ext cx="10769239" cy="2308324"/>
              </a:xfrm>
              <a:prstGeom prst="rect">
                <a:avLst/>
              </a:prstGeom>
              <a:blipFill>
                <a:blip r:embed="rId2"/>
                <a:stretch>
                  <a:fillRect l="-849" t="-2375" b="-50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782385D-ECB9-F871-3E38-A77E44DBB7CD}"/>
              </a:ext>
            </a:extLst>
          </p:cNvPr>
          <p:cNvSpPr txBox="1"/>
          <p:nvPr/>
        </p:nvSpPr>
        <p:spPr>
          <a:xfrm>
            <a:off x="350362" y="1631500"/>
            <a:ext cx="10769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진단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3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잔차의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독립성 검정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(Box-</a:t>
            </a:r>
            <a:r>
              <a:rPr lang="en-US" altLang="ko-KR" sz="3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Ljung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test)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결과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528" y="352332"/>
            <a:ext cx="4570166" cy="67951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22" y="2357401"/>
            <a:ext cx="6234683" cy="127008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3949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2" y="2157190"/>
            <a:ext cx="9545382" cy="3943900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71342" y="1401562"/>
            <a:ext cx="10769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운수사고 사망자 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시퀀스 차트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420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342" y="1401562"/>
            <a:ext cx="10769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운수사고 사망자 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1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 차분한 시퀀스 차트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36" y="2145746"/>
            <a:ext cx="9516803" cy="386620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7210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645088-68C8-A4FF-F34F-756A6BF17CDA}"/>
              </a:ext>
            </a:extLst>
          </p:cNvPr>
          <p:cNvSpPr/>
          <p:nvPr/>
        </p:nvSpPr>
        <p:spPr>
          <a:xfrm>
            <a:off x="147564" y="1257988"/>
            <a:ext cx="10997031" cy="515959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343" y="1409951"/>
            <a:ext cx="10727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운수사고 사망자 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ARIMA(1, 1, 0)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모형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적합 결과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8EFE28-BB30-F507-2C56-18C14D70FB7E}"/>
                  </a:ext>
                </a:extLst>
              </p:cNvPr>
              <p:cNvSpPr txBox="1"/>
              <p:nvPr/>
            </p:nvSpPr>
            <p:spPr>
              <a:xfrm>
                <a:off x="409077" y="5338761"/>
                <a:ext cx="72584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〮 추정된 모형식</a:t>
                </a:r>
                <a:r>
                  <a:rPr lang="en-US" altLang="ko-KR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dPr>
                      <m:e>
                        <m:r>
                          <a:rPr lang="en-US" altLang="ko-KR" sz="2800" b="0" i="0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1−0.3972</m:t>
                        </m:r>
                      </m:e>
                    </m:d>
                    <m:d>
                      <m:d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dPr>
                      <m:e>
                        <m:r>
                          <a:rPr lang="en-US" altLang="ko-KR" sz="2800" b="0" i="0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1−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𝐵</m:t>
                        </m:r>
                      </m:e>
                    </m:d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𝜖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28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8EFE28-BB30-F507-2C56-18C14D70F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77" y="5338761"/>
                <a:ext cx="7258462" cy="523220"/>
              </a:xfrm>
              <a:prstGeom prst="rect">
                <a:avLst/>
              </a:prstGeom>
              <a:blipFill>
                <a:blip r:embed="rId2"/>
                <a:stretch>
                  <a:fillRect l="-1679" t="-13953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486" y="2030394"/>
            <a:ext cx="3913802" cy="141734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486" y="3587490"/>
            <a:ext cx="4227697" cy="137040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77" y="2030394"/>
            <a:ext cx="5406896" cy="29275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183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0862" y="2071397"/>
            <a:ext cx="7780118" cy="415212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1 : </a:t>
            </a:r>
            <a:r>
              <a:rPr lang="ko-KR" altLang="en-US" dirty="0"/>
              <a:t>주제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0862" y="1286806"/>
            <a:ext cx="7117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대한민국의 상위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순위 사망 원인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(2022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4522" y="2369976"/>
            <a:ext cx="383630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암 </a:t>
            </a:r>
            <a:r>
              <a:rPr lang="en-US" altLang="ko-KR" sz="2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(22.4%)</a:t>
            </a:r>
          </a:p>
          <a:p>
            <a:pPr marL="342900" indent="-342900">
              <a:buAutoNum type="arabicPeriod"/>
            </a:pPr>
            <a:endParaRPr lang="en-US" altLang="ko-KR" sz="24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심장 질환 </a:t>
            </a:r>
            <a:r>
              <a:rPr lang="en-US" altLang="ko-KR" sz="2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(9.0%)</a:t>
            </a:r>
          </a:p>
          <a:p>
            <a:pPr marL="342900" indent="-342900">
              <a:buAutoNum type="arabicPeriod"/>
            </a:pPr>
            <a:endParaRPr lang="en-US" altLang="ko-KR" sz="24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코로나</a:t>
            </a:r>
            <a:r>
              <a:rPr lang="en-US" altLang="ko-KR" sz="2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19 (</a:t>
            </a:r>
            <a:r>
              <a:rPr lang="ko-KR" altLang="en-US" sz="2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신규</a:t>
            </a:r>
            <a:r>
              <a:rPr lang="en-US" altLang="ko-KR" sz="2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 (8.4%)</a:t>
            </a:r>
          </a:p>
          <a:p>
            <a:pPr marL="342900" indent="-342900">
              <a:buAutoNum type="arabicPeriod"/>
            </a:pP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폐렴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(7.2%)</a:t>
            </a:r>
          </a:p>
          <a:p>
            <a:pPr marL="342900" indent="-342900">
              <a:buAutoNum type="arabicPeriod"/>
            </a:pP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뇌혈관 질환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(6.8%)</a:t>
            </a:r>
            <a:endParaRPr lang="ko-KR" altLang="en-US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30829" y="2369976"/>
            <a:ext cx="35573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6. 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자살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(3.5%)</a:t>
            </a:r>
          </a:p>
          <a:p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7. 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알츠하이머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(3.1%)</a:t>
            </a:r>
          </a:p>
          <a:p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8. 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당뇨병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(3.0%)</a:t>
            </a:r>
          </a:p>
          <a:p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9.  </a:t>
            </a:r>
            <a:r>
              <a:rPr lang="ko-KR" altLang="en-US" sz="2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고혈압성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질환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(2.1%)</a:t>
            </a:r>
          </a:p>
          <a:p>
            <a:pPr marL="342900" indent="-342900">
              <a:buAutoNum type="arabicPeriod"/>
            </a:pP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10.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간 질환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(2.0%)</a:t>
            </a:r>
            <a:endParaRPr lang="ko-KR" altLang="en-US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35822" y="6281884"/>
            <a:ext cx="3586064" cy="48042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275466" y="6337431"/>
            <a:ext cx="354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 출처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(KOSIS)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35821" y="2071396"/>
            <a:ext cx="3638939" cy="415212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상위 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사망 원인은 </a:t>
            </a:r>
            <a:endParaRPr lang="en-US" altLang="ko-KR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전체 사망의 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39.8% 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차지</a:t>
            </a:r>
            <a:endParaRPr lang="en-US" altLang="ko-KR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상위 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사망 원인은 </a:t>
            </a:r>
            <a:endParaRPr lang="en-US" altLang="ko-KR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 사망의 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67.4% 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차지</a:t>
            </a:r>
            <a:endParaRPr lang="en-US" altLang="ko-KR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코로나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19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제외한 </a:t>
            </a:r>
            <a:endParaRPr lang="en-US" altLang="ko-KR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상위권에 위치한 사망 원인은  </a:t>
            </a:r>
            <a:endParaRPr lang="en-US" altLang="ko-KR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지속적으로 사망률이 </a:t>
            </a:r>
            <a:endParaRPr lang="en-US" altLang="ko-KR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가장 높았던 사망 </a:t>
            </a:r>
            <a:r>
              <a:rPr lang="ko-KR" altLang="en-US" sz="20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원인임</a:t>
            </a:r>
            <a:endParaRPr lang="ko-KR" altLang="en-US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0631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44209" y="1502230"/>
            <a:ext cx="11661652" cy="47056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2B0AE0-42D2-FB11-6706-4C07F0287498}"/>
                  </a:ext>
                </a:extLst>
              </p:cNvPr>
              <p:cNvSpPr txBox="1"/>
              <p:nvPr/>
            </p:nvSpPr>
            <p:spPr>
              <a:xfrm>
                <a:off x="350362" y="3763509"/>
                <a:ext cx="1076923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 … =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(</a:t>
                </a:r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잔차들이 서로 독립이다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.)</a:t>
                </a:r>
              </a:p>
              <a:p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가 아니다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</a:t>
                </a:r>
              </a:p>
              <a:p>
                <a:endPara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endPara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유의확률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(p-value)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4594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를 기각할 수 없음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 </a:t>
                </a:r>
                <a:r>
                  <a:rPr lang="ko-KR" altLang="en-US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잔차들이 서로 독립이다</a:t>
                </a:r>
                <a:r>
                  <a:rPr lang="en-US" altLang="ko-KR" sz="2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2B0AE0-42D2-FB11-6706-4C07F0287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62" y="3763509"/>
                <a:ext cx="10769239" cy="2308324"/>
              </a:xfrm>
              <a:prstGeom prst="rect">
                <a:avLst/>
              </a:prstGeom>
              <a:blipFill>
                <a:blip r:embed="rId2"/>
                <a:stretch>
                  <a:fillRect l="-849" t="-2375" b="-50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782385D-ECB9-F871-3E38-A77E44DBB7CD}"/>
              </a:ext>
            </a:extLst>
          </p:cNvPr>
          <p:cNvSpPr txBox="1"/>
          <p:nvPr/>
        </p:nvSpPr>
        <p:spPr>
          <a:xfrm>
            <a:off x="350362" y="1631500"/>
            <a:ext cx="10769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진단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3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잔차의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독립성 검정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(Box-</a:t>
            </a:r>
            <a:r>
              <a:rPr lang="en-US" altLang="ko-KR" sz="3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Ljung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test)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결과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581" y="375805"/>
            <a:ext cx="4919226" cy="62827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89" y="2352295"/>
            <a:ext cx="6234683" cy="127519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9764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4209" y="1502230"/>
            <a:ext cx="11661652" cy="47056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47564" y="330630"/>
            <a:ext cx="10806404" cy="838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defRPr>
            </a:lvl1pPr>
          </a:lstStyle>
          <a:p>
            <a:r>
              <a:rPr lang="en-US" altLang="ko-KR"/>
              <a:t>PART 2 : </a:t>
            </a:r>
            <a:r>
              <a:rPr lang="ko-KR" altLang="en-US"/>
              <a:t>분석 방법 및 결과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65174" y="1502230"/>
            <a:ext cx="11661652" cy="47056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3620" y="1997180"/>
            <a:ext cx="107692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호흡계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소화계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운수사고에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의한 사망자 수 시계열에 대해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각각 적절한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ARIMA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모형을 적합한 후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predict(fit, </a:t>
            </a:r>
            <a:r>
              <a:rPr lang="en-US" altLang="ko-KR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n.ahead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= 5)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통하여 각 사망 원인에 대해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향후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년간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(10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만명 당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사망자 수를 예측하였음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67" y="4483498"/>
            <a:ext cx="4884079" cy="64642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390" t="256" r="527" b="52213"/>
          <a:stretch/>
        </p:blipFill>
        <p:spPr>
          <a:xfrm>
            <a:off x="6095322" y="4483498"/>
            <a:ext cx="5482627" cy="130490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9956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 : </a:t>
            </a:r>
            <a:r>
              <a:rPr lang="ko-KR" altLang="en-US" dirty="0"/>
              <a:t>분석 방법 및 결과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4209" y="2090057"/>
            <a:ext cx="11661652" cy="411779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746566"/>
              </p:ext>
            </p:extLst>
          </p:nvPr>
        </p:nvGraphicFramePr>
        <p:xfrm>
          <a:off x="244209" y="2090056"/>
          <a:ext cx="11661656" cy="41177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7707">
                  <a:extLst>
                    <a:ext uri="{9D8B030D-6E8A-4147-A177-3AD203B41FA5}">
                      <a16:colId xmlns:a16="http://schemas.microsoft.com/office/drawing/2014/main" val="2062177570"/>
                    </a:ext>
                  </a:extLst>
                </a:gridCol>
                <a:gridCol w="1457707">
                  <a:extLst>
                    <a:ext uri="{9D8B030D-6E8A-4147-A177-3AD203B41FA5}">
                      <a16:colId xmlns:a16="http://schemas.microsoft.com/office/drawing/2014/main" val="1580186215"/>
                    </a:ext>
                  </a:extLst>
                </a:gridCol>
                <a:gridCol w="1457707">
                  <a:extLst>
                    <a:ext uri="{9D8B030D-6E8A-4147-A177-3AD203B41FA5}">
                      <a16:colId xmlns:a16="http://schemas.microsoft.com/office/drawing/2014/main" val="3768698695"/>
                    </a:ext>
                  </a:extLst>
                </a:gridCol>
                <a:gridCol w="1457707">
                  <a:extLst>
                    <a:ext uri="{9D8B030D-6E8A-4147-A177-3AD203B41FA5}">
                      <a16:colId xmlns:a16="http://schemas.microsoft.com/office/drawing/2014/main" val="4090313773"/>
                    </a:ext>
                  </a:extLst>
                </a:gridCol>
                <a:gridCol w="1457707">
                  <a:extLst>
                    <a:ext uri="{9D8B030D-6E8A-4147-A177-3AD203B41FA5}">
                      <a16:colId xmlns:a16="http://schemas.microsoft.com/office/drawing/2014/main" val="1332167702"/>
                    </a:ext>
                  </a:extLst>
                </a:gridCol>
                <a:gridCol w="1457707">
                  <a:extLst>
                    <a:ext uri="{9D8B030D-6E8A-4147-A177-3AD203B41FA5}">
                      <a16:colId xmlns:a16="http://schemas.microsoft.com/office/drawing/2014/main" val="3935623416"/>
                    </a:ext>
                  </a:extLst>
                </a:gridCol>
                <a:gridCol w="1457707">
                  <a:extLst>
                    <a:ext uri="{9D8B030D-6E8A-4147-A177-3AD203B41FA5}">
                      <a16:colId xmlns:a16="http://schemas.microsoft.com/office/drawing/2014/main" val="3449952957"/>
                    </a:ext>
                  </a:extLst>
                </a:gridCol>
                <a:gridCol w="1457707">
                  <a:extLst>
                    <a:ext uri="{9D8B030D-6E8A-4147-A177-3AD203B41FA5}">
                      <a16:colId xmlns:a16="http://schemas.microsoft.com/office/drawing/2014/main" val="2968157768"/>
                    </a:ext>
                  </a:extLst>
                </a:gridCol>
              </a:tblGrid>
              <a:tr h="686299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암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순환계 질환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호흡계 질환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신경계 질환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소화계 질환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운수사고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자살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925378"/>
                  </a:ext>
                </a:extLst>
              </a:tr>
              <a:tr h="686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2023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169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132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85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40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29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28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26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595267"/>
                  </a:ext>
                </a:extLst>
              </a:tr>
              <a:tr h="686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2024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172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130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89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41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30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28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27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754394"/>
                  </a:ext>
                </a:extLst>
              </a:tr>
              <a:tr h="686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2025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175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128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93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43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31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28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28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7348750"/>
                  </a:ext>
                </a:extLst>
              </a:tr>
              <a:tr h="686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2026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178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126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97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44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32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28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28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680821"/>
                  </a:ext>
                </a:extLst>
              </a:tr>
              <a:tr h="686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2027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180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124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100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46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33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28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29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286011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4689" y="1367995"/>
            <a:ext cx="11338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향후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개년 사망자 수 </a:t>
            </a:r>
            <a:r>
              <a:rPr lang="ko-KR" altLang="en-US" sz="2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예측치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단위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10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명 당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소수점 첫째 자리에서 반올림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3637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" y="2369976"/>
            <a:ext cx="7884367" cy="264989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48203" y="2725426"/>
            <a:ext cx="5526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 3</a:t>
            </a:r>
          </a:p>
          <a:p>
            <a:r>
              <a:rPr lang="ko-KR" altLang="en-US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결론 및 시사점</a:t>
            </a:r>
          </a:p>
        </p:txBody>
      </p:sp>
    </p:spTree>
    <p:extLst>
      <p:ext uri="{BB962C8B-B14F-4D97-AF65-F5344CB8AC3E}">
        <p14:creationId xmlns:p14="http://schemas.microsoft.com/office/powerpoint/2010/main" val="6002178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3 : </a:t>
            </a:r>
            <a:r>
              <a:rPr lang="ko-KR" altLang="en-US" dirty="0"/>
              <a:t>결론 및 시사점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4209" y="2090057"/>
            <a:ext cx="11661652" cy="411779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44209" y="2090056"/>
          <a:ext cx="11661656" cy="41177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7707">
                  <a:extLst>
                    <a:ext uri="{9D8B030D-6E8A-4147-A177-3AD203B41FA5}">
                      <a16:colId xmlns:a16="http://schemas.microsoft.com/office/drawing/2014/main" val="2062177570"/>
                    </a:ext>
                  </a:extLst>
                </a:gridCol>
                <a:gridCol w="1457707">
                  <a:extLst>
                    <a:ext uri="{9D8B030D-6E8A-4147-A177-3AD203B41FA5}">
                      <a16:colId xmlns:a16="http://schemas.microsoft.com/office/drawing/2014/main" val="1580186215"/>
                    </a:ext>
                  </a:extLst>
                </a:gridCol>
                <a:gridCol w="1457707">
                  <a:extLst>
                    <a:ext uri="{9D8B030D-6E8A-4147-A177-3AD203B41FA5}">
                      <a16:colId xmlns:a16="http://schemas.microsoft.com/office/drawing/2014/main" val="3768698695"/>
                    </a:ext>
                  </a:extLst>
                </a:gridCol>
                <a:gridCol w="1457707">
                  <a:extLst>
                    <a:ext uri="{9D8B030D-6E8A-4147-A177-3AD203B41FA5}">
                      <a16:colId xmlns:a16="http://schemas.microsoft.com/office/drawing/2014/main" val="4090313773"/>
                    </a:ext>
                  </a:extLst>
                </a:gridCol>
                <a:gridCol w="1457707">
                  <a:extLst>
                    <a:ext uri="{9D8B030D-6E8A-4147-A177-3AD203B41FA5}">
                      <a16:colId xmlns:a16="http://schemas.microsoft.com/office/drawing/2014/main" val="1332167702"/>
                    </a:ext>
                  </a:extLst>
                </a:gridCol>
                <a:gridCol w="1457707">
                  <a:extLst>
                    <a:ext uri="{9D8B030D-6E8A-4147-A177-3AD203B41FA5}">
                      <a16:colId xmlns:a16="http://schemas.microsoft.com/office/drawing/2014/main" val="3935623416"/>
                    </a:ext>
                  </a:extLst>
                </a:gridCol>
                <a:gridCol w="1457707">
                  <a:extLst>
                    <a:ext uri="{9D8B030D-6E8A-4147-A177-3AD203B41FA5}">
                      <a16:colId xmlns:a16="http://schemas.microsoft.com/office/drawing/2014/main" val="3449952957"/>
                    </a:ext>
                  </a:extLst>
                </a:gridCol>
                <a:gridCol w="1457707">
                  <a:extLst>
                    <a:ext uri="{9D8B030D-6E8A-4147-A177-3AD203B41FA5}">
                      <a16:colId xmlns:a16="http://schemas.microsoft.com/office/drawing/2014/main" val="2968157768"/>
                    </a:ext>
                  </a:extLst>
                </a:gridCol>
              </a:tblGrid>
              <a:tr h="686299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암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순환계 질환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호흡계 질환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신경계 질환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소화계 질환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운수사고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자살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925378"/>
                  </a:ext>
                </a:extLst>
              </a:tr>
              <a:tr h="686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2023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169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132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85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40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29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28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26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595267"/>
                  </a:ext>
                </a:extLst>
              </a:tr>
              <a:tr h="686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2024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172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130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89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41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30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28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27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754394"/>
                  </a:ext>
                </a:extLst>
              </a:tr>
              <a:tr h="686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2025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175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128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93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43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31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28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28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7348750"/>
                  </a:ext>
                </a:extLst>
              </a:tr>
              <a:tr h="686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2026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178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126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97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44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32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28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28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680821"/>
                  </a:ext>
                </a:extLst>
              </a:tr>
              <a:tr h="686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2027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180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124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100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46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33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28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29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286011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4689" y="1367995"/>
            <a:ext cx="11235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향후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개년 사망자 수 </a:t>
            </a:r>
            <a:r>
              <a:rPr lang="ko-KR" altLang="en-US" sz="2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예측치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단위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10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명 당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소수점 첫째 자리에서 반올림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0957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3 : </a:t>
            </a:r>
            <a:r>
              <a:rPr lang="ko-KR" altLang="en-US" dirty="0"/>
              <a:t>결론 및 시사점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4209" y="1502230"/>
            <a:ext cx="11661652" cy="47056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4288" y="2020852"/>
            <a:ext cx="107692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암의 경우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미래에도 가장 치명적인 질병으로 남을 것으로 예측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순환계 질환의 경우 과거에 비해 덜 치명적일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것으로 예측되나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여전히 사망원인 중 매우 높은 비중을 차지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이외에 신경계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호흡계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소화계 질환으로 인한 사망자 수 또한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지속적으로 증가할 것으로 예측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9969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3 : </a:t>
            </a:r>
            <a:r>
              <a:rPr lang="ko-KR" altLang="en-US" dirty="0"/>
              <a:t>결론 및 시사점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4209" y="1502230"/>
            <a:ext cx="11661652" cy="47056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6297" y="2025172"/>
            <a:ext cx="107692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상위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위의 사망원인이 되는 암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순환계 질환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호흡계 질환의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조기 발견을 위한 지속적인 관심 필요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급증하는 신경계 질환에 대해서도 경각심을 가질 필요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건강검진에 대한 적극적인 홍보 등 정부 차원의 대처 방안도 요구됨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향후 해당 질병들에 대한 의료자원 확충 필요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8341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2889" y="1073020"/>
            <a:ext cx="11661652" cy="489857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감사합니다</a:t>
            </a:r>
            <a:r>
              <a:rPr lang="en-US" altLang="ko-KR" sz="88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!</a:t>
            </a:r>
          </a:p>
          <a:p>
            <a:pPr algn="ctr"/>
            <a:endParaRPr lang="en-US" altLang="ko-KR" sz="5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Q&amp;A</a:t>
            </a:r>
            <a:endParaRPr lang="ko-KR" altLang="en-US" sz="4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592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1 : </a:t>
            </a:r>
            <a:r>
              <a:rPr lang="ko-KR" altLang="en-US" dirty="0"/>
              <a:t>주제 소개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4209" y="1502230"/>
            <a:ext cx="11661652" cy="470262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2343" y="2416629"/>
            <a:ext cx="104316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〮 코로나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19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제외하고 지속적으로 높은 사망 원인을 보이는 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상위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사망원인에 대한 사망자 수의 향후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개년의 값을 예측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(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암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신경계 질환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순환계 질환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호흡계 질환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소화계 질환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운수사고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자살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99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1 : </a:t>
            </a:r>
            <a:r>
              <a:rPr lang="ko-KR" altLang="en-US" dirty="0"/>
              <a:t>주제 소개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4209" y="1502230"/>
            <a:ext cx="11661652" cy="470262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2343" y="1819469"/>
            <a:ext cx="104316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사망 원인 질병 세부 분류 기준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1</a:t>
            </a: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암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위암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대장암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간암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폐암 등 악성 </a:t>
            </a:r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신생물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신경계 질환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퇴행성 질환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근육 질환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뇌성마비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다발신경병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알츠하이머 등 중추신경계에 발병한 질병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순환계 질환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고혈압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협심증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심근경색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부정맥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뇌졸중 등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혈액의 순환에 관여하는 </a:t>
            </a:r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제기관에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발병한 질병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34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1 : </a:t>
            </a:r>
            <a:r>
              <a:rPr lang="ko-KR" altLang="en-US" dirty="0"/>
              <a:t>주제 소개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4209" y="1502230"/>
            <a:ext cx="11661652" cy="470262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2343" y="1819469"/>
            <a:ext cx="104316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사망 원인 질병 세부 분류 기준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</a:t>
            </a: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호흡계 질환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폐렴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기관지염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천식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폐기종 등 호흡계 질병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소화계 질환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간 질환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간경화증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장폐색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등 소화계에서 발생한 질병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운수사고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: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자동차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열차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항공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선박사고 등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자살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행위자 스스로 목숨을 끊는 행위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596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" y="2369976"/>
            <a:ext cx="7884367" cy="264989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48202" y="2725426"/>
            <a:ext cx="66502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 2</a:t>
            </a:r>
          </a:p>
          <a:p>
            <a:r>
              <a:rPr lang="ko-KR" altLang="en-US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 방법 및 결과</a:t>
            </a:r>
          </a:p>
        </p:txBody>
      </p:sp>
    </p:spTree>
    <p:extLst>
      <p:ext uri="{BB962C8B-B14F-4D97-AF65-F5344CB8AC3E}">
        <p14:creationId xmlns:p14="http://schemas.microsoft.com/office/powerpoint/2010/main" val="581654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2093</Words>
  <Application>Microsoft Office PowerPoint</Application>
  <PresentationFormat>와이드스크린</PresentationFormat>
  <Paragraphs>364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4" baseType="lpstr">
      <vt:lpstr>에스코어 드림 5 Medium</vt:lpstr>
      <vt:lpstr>맑은 고딕</vt:lpstr>
      <vt:lpstr>Arial</vt:lpstr>
      <vt:lpstr>에스코어 드림 6 Bold</vt:lpstr>
      <vt:lpstr>에스코어 드림 8 Heavy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PART 1 : 주제 소개</vt:lpstr>
      <vt:lpstr>PART 1 : 주제 소개</vt:lpstr>
      <vt:lpstr>PART 1 : 주제 소개</vt:lpstr>
      <vt:lpstr>PART 1 : 주제 소개</vt:lpstr>
      <vt:lpstr>PART 1 : 주제 소개</vt:lpstr>
      <vt:lpstr>PowerPoint 프레젠테이션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PART 2 : 분석 방법 및 결과</vt:lpstr>
      <vt:lpstr>PowerPoint 프레젠테이션</vt:lpstr>
      <vt:lpstr>PART 3 : 결론 및 시사점</vt:lpstr>
      <vt:lpstr>PART 3 : 결론 및 시사점</vt:lpstr>
      <vt:lpstr>PART 3 : 결론 및 시사점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Stat1203_38</dc:creator>
  <cp:lastModifiedBy>821076707406</cp:lastModifiedBy>
  <cp:revision>188</cp:revision>
  <dcterms:created xsi:type="dcterms:W3CDTF">2023-12-20T03:58:31Z</dcterms:created>
  <dcterms:modified xsi:type="dcterms:W3CDTF">2024-08-31T05:40:53Z</dcterms:modified>
</cp:coreProperties>
</file>